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31" r:id="rId2"/>
    <p:sldId id="335" r:id="rId3"/>
    <p:sldId id="337" r:id="rId4"/>
    <p:sldId id="338" r:id="rId5"/>
    <p:sldId id="256" r:id="rId6"/>
    <p:sldId id="268" r:id="rId7"/>
    <p:sldId id="274" r:id="rId8"/>
    <p:sldId id="318" r:id="rId9"/>
    <p:sldId id="279" r:id="rId10"/>
    <p:sldId id="270" r:id="rId11"/>
    <p:sldId id="258" r:id="rId12"/>
    <p:sldId id="316" r:id="rId13"/>
  </p:sldIdLst>
  <p:sldSz cx="9144000" cy="6858000" type="screen4x3"/>
  <p:notesSz cx="6797675" cy="9928225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50A5"/>
    <a:srgbClr val="0053A5"/>
    <a:srgbClr val="005BA1"/>
    <a:srgbClr val="0066B3"/>
    <a:srgbClr val="004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6405" autoAdjust="0"/>
    <p:restoredTop sz="93651" autoAdjust="0"/>
  </p:normalViewPr>
  <p:slideViewPr>
    <p:cSldViewPr snapToGrid="0" snapToObjects="1">
      <p:cViewPr>
        <p:scale>
          <a:sx n="90" d="100"/>
          <a:sy n="90" d="100"/>
        </p:scale>
        <p:origin x="-2394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565C7-E7D9-2945-B8BD-8088C92F08A6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7AF89-486C-6B48-BC25-2234EDAED7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426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E373B-E9E0-834F-8AE0-56CDEFA1F367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B1FA7-9B20-E148-866A-4BB8AEA063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0976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885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-7559" y="2321"/>
            <a:ext cx="9151559" cy="6855679"/>
          </a:xfrm>
          <a:prstGeom prst="rect">
            <a:avLst/>
          </a:prstGeom>
          <a:solidFill>
            <a:srgbClr val="0050A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2" hasCustomPrompt="1"/>
          </p:nvPr>
        </p:nvSpPr>
        <p:spPr>
          <a:xfrm>
            <a:off x="7559" y="1346201"/>
            <a:ext cx="9144000" cy="1763788"/>
          </a:xfrm>
          <a:prstGeom prst="rect">
            <a:avLst/>
          </a:prstGeom>
        </p:spPr>
        <p:txBody>
          <a:bodyPr vert="horz" anchor="b" anchorCtr="0"/>
          <a:lstStyle>
            <a:lvl1pPr marL="90488" indent="0" algn="ctr">
              <a:lnSpc>
                <a:spcPct val="80000"/>
              </a:lnSpc>
              <a:buNone/>
              <a:tabLst>
                <a:tab pos="4305300" algn="l"/>
              </a:tabLst>
              <a:defRPr sz="500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sv-SE" dirty="0" smtClean="0"/>
              <a:t>Dagens rubrik</a:t>
            </a:r>
          </a:p>
        </p:txBody>
      </p:sp>
      <p:sp>
        <p:nvSpPr>
          <p:cNvPr id="7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251200"/>
            <a:ext cx="9144000" cy="837199"/>
          </a:xfrm>
          <a:prstGeom prst="rect">
            <a:avLst/>
          </a:prstGeom>
        </p:spPr>
        <p:txBody>
          <a:bodyPr vert="horz"/>
          <a:lstStyle>
            <a:lvl1pPr marL="90488" indent="0" algn="ctr">
              <a:lnSpc>
                <a:spcPct val="80000"/>
              </a:lnSpc>
              <a:buNone/>
              <a:defRPr sz="24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pic>
        <p:nvPicPr>
          <p:cNvPr id="10" name="Bildobjekt 9" descr="pp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49" y="6145193"/>
            <a:ext cx="1705356" cy="457200"/>
          </a:xfrm>
          <a:prstGeom prst="rect">
            <a:avLst/>
          </a:prstGeom>
        </p:spPr>
      </p:pic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5570" y="6281627"/>
            <a:ext cx="5595459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9709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10539"/>
            <a:ext cx="8024849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373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394224"/>
            <a:ext cx="3833849" cy="3600000"/>
          </a:xfrm>
          <a:prstGeom prst="rect">
            <a:avLst/>
          </a:prstGeom>
        </p:spPr>
        <p:txBody>
          <a:bodyPr/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394224"/>
            <a:ext cx="3833849" cy="36000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036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57200" y="2415173"/>
            <a:ext cx="3835517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rubriken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3054939"/>
            <a:ext cx="3835517" cy="3167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415173"/>
            <a:ext cx="383702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baseline="0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rubriken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3054939"/>
            <a:ext cx="3837024" cy="3167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881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450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282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89418"/>
            <a:ext cx="5783466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905023"/>
            <a:ext cx="5783466" cy="12671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244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6800" y="0"/>
            <a:ext cx="7620000" cy="92448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56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ruta 24"/>
          <p:cNvSpPr txBox="1"/>
          <p:nvPr/>
        </p:nvSpPr>
        <p:spPr>
          <a:xfrm>
            <a:off x="234398" y="6295775"/>
            <a:ext cx="33692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sv-SE" sz="1500" dirty="0" smtClean="0">
                <a:solidFill>
                  <a:srgbClr val="00478A"/>
                </a:solidFill>
                <a:latin typeface="Tahoma"/>
                <a:cs typeface="Tahoma"/>
              </a:rPr>
              <a:t>Region Östergötland</a:t>
            </a:r>
            <a:endParaRPr lang="sv-SE" sz="1500" dirty="0">
              <a:solidFill>
                <a:srgbClr val="00478A"/>
              </a:solidFill>
              <a:latin typeface="Tahoma"/>
              <a:cs typeface="Tahoma"/>
            </a:endParaRPr>
          </a:p>
        </p:txBody>
      </p:sp>
      <p:pic>
        <p:nvPicPr>
          <p:cNvPr id="4" name="Bildobjekt 3" descr="ppt_flik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25"/>
            <a:ext cx="1156155" cy="115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9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9" r:id="rId8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442913" indent="-352425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789861"/>
            <a:ext cx="8024849" cy="4264098"/>
          </a:xfrm>
        </p:spPr>
        <p:txBody>
          <a:bodyPr>
            <a:normAutofit fontScale="92500" lnSpcReduction="10000"/>
          </a:bodyPr>
          <a:lstStyle/>
          <a:p>
            <a:pPr marL="90488" indent="0">
              <a:spcBef>
                <a:spcPts val="600"/>
              </a:spcBef>
              <a:buNone/>
            </a:pPr>
            <a:r>
              <a:rPr lang="sv-SE" b="1" dirty="0" smtClean="0"/>
              <a:t>Ett </a:t>
            </a:r>
            <a:r>
              <a:rPr lang="sv-SE" b="1" dirty="0"/>
              <a:t>aktivare </a:t>
            </a:r>
            <a:r>
              <a:rPr lang="sv-SE" b="1" dirty="0" smtClean="0"/>
              <a:t>Östergötland;</a:t>
            </a:r>
          </a:p>
          <a:p>
            <a:pPr>
              <a:spcBef>
                <a:spcPts val="600"/>
              </a:spcBef>
            </a:pPr>
            <a:r>
              <a:rPr lang="sv-SE" dirty="0"/>
              <a:t>D</a:t>
            </a:r>
            <a:r>
              <a:rPr lang="sv-SE" dirty="0" smtClean="0"/>
              <a:t>är fler är regelbundet fysiskt aktiva, färre är stillasittande och där ojämlikheten </a:t>
            </a:r>
            <a:r>
              <a:rPr lang="sv-SE" dirty="0"/>
              <a:t>i aktivitetsnivå mellan grupper </a:t>
            </a:r>
            <a:r>
              <a:rPr lang="sv-SE" dirty="0" smtClean="0"/>
              <a:t>minskar.</a:t>
            </a:r>
            <a:r>
              <a:rPr lang="sv-SE" dirty="0"/>
              <a:t> </a:t>
            </a:r>
            <a:endParaRPr lang="sv-SE" dirty="0" smtClean="0"/>
          </a:p>
          <a:p>
            <a:pPr>
              <a:spcBef>
                <a:spcPts val="600"/>
              </a:spcBef>
            </a:pPr>
            <a:r>
              <a:rPr lang="sv-SE" dirty="0" smtClean="0"/>
              <a:t>Där kunskapen, intresset och förutsättningarna för fysisk aktivitet och rörelse ökas för alla oavsett; kön, ålder, etnicitet, inkomst, utbildning, eller funktionshinder. </a:t>
            </a:r>
          </a:p>
          <a:p>
            <a:pPr>
              <a:spcBef>
                <a:spcPts val="600"/>
              </a:spcBef>
            </a:pPr>
            <a:r>
              <a:rPr lang="sv-SE" dirty="0" smtClean="0"/>
              <a:t>Där samhället erbjuder lättillgängliga, attraktiva, trygga och säkra livsmiljöer, tillgängliga offentliga utrymmen, mötesplatser och grönområden, infrastruktur</a:t>
            </a:r>
            <a:r>
              <a:rPr lang="sv-SE" dirty="0"/>
              <a:t> </a:t>
            </a:r>
            <a:r>
              <a:rPr lang="sv-SE" dirty="0" smtClean="0"/>
              <a:t>och innovativa lösningar för att främja fysisk aktivitet och rörelse för alla.</a:t>
            </a:r>
          </a:p>
          <a:p>
            <a:pPr>
              <a:spcBef>
                <a:spcPts val="600"/>
              </a:spcBef>
            </a:pPr>
            <a:r>
              <a:rPr lang="sv-SE" dirty="0" smtClean="0"/>
              <a:t>Där samhällsaktörer i Östergötland aktivt och långsiktigt samarbetar för att främja fysisk aktivitet och rörelse för alla.</a:t>
            </a:r>
          </a:p>
          <a:p>
            <a:pPr>
              <a:spcBef>
                <a:spcPts val="600"/>
              </a:spcBef>
            </a:pPr>
            <a:r>
              <a:rPr lang="sv-SE" dirty="0" smtClean="0"/>
              <a:t>Där medborgare är reellt delaktiga och har inflytande.</a:t>
            </a:r>
          </a:p>
          <a:p>
            <a:endParaRPr lang="sv-SE" dirty="0"/>
          </a:p>
          <a:p>
            <a:endParaRPr lang="sv-SE" dirty="0" smtClean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b="1" dirty="0" smtClean="0"/>
              <a:t>Målbild….29/8</a:t>
            </a:r>
            <a:endParaRPr lang="sv-SE" sz="3200" b="1" dirty="0"/>
          </a:p>
        </p:txBody>
      </p:sp>
    </p:spTree>
    <p:extLst>
      <p:ext uri="{BB962C8B-B14F-4D97-AF65-F5344CB8AC3E}">
        <p14:creationId xmlns:p14="http://schemas.microsoft.com/office/powerpoint/2010/main" val="94155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2142015"/>
            <a:ext cx="8024849" cy="3600000"/>
          </a:xfrm>
        </p:spPr>
        <p:txBody>
          <a:bodyPr>
            <a:normAutofit fontScale="70000" lnSpcReduction="20000"/>
          </a:bodyPr>
          <a:lstStyle/>
          <a:p>
            <a:pPr marL="90488" inden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sv-SE" sz="3200" b="1" dirty="0">
                <a:latin typeface="Calibri"/>
                <a:ea typeface="Calibri"/>
                <a:cs typeface="Times New Roman"/>
              </a:rPr>
              <a:t>Mission</a:t>
            </a:r>
            <a:endParaRPr lang="sv-SE" sz="3200" dirty="0">
              <a:latin typeface="Calibri"/>
              <a:ea typeface="Calibri"/>
              <a:cs typeface="Times New Roman"/>
            </a:endParaRPr>
          </a:p>
          <a:p>
            <a:pPr marL="90488" inden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sv-SE" b="1" dirty="0">
                <a:latin typeface="Calibri"/>
                <a:ea typeface="Calibri"/>
                <a:cs typeface="Times New Roman"/>
              </a:rPr>
              <a:t>WHO strategin syftar till att inspirera regeringar och intressenter för att arbeta mot ökad fysisk aktivitet för alla medborgare i Europeiska regionen genom att:</a:t>
            </a:r>
          </a:p>
          <a:p>
            <a:pPr marL="342900" lvl="0" indent="-3429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Calibri"/>
              <a:buChar char="-"/>
            </a:pPr>
            <a:r>
              <a:rPr lang="sv-SE" dirty="0">
                <a:ea typeface="Times New Roman"/>
                <a:cs typeface="Times New Roman"/>
              </a:rPr>
              <a:t>Främja fysisk aktivitet och minska stillasittandet</a:t>
            </a:r>
          </a:p>
          <a:p>
            <a:pPr marL="342900" lvl="0" indent="-3429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Calibri"/>
              <a:buChar char="-"/>
            </a:pPr>
            <a:r>
              <a:rPr lang="sv-SE" dirty="0">
                <a:ea typeface="Times New Roman"/>
                <a:cs typeface="Times New Roman"/>
              </a:rPr>
              <a:t>Säkerställa en gynnsam miljö som stödjer fysisk aktivitet, såsom; </a:t>
            </a:r>
            <a:r>
              <a:rPr lang="sv-SE" dirty="0" smtClean="0">
                <a:ea typeface="Times New Roman"/>
                <a:cs typeface="Times New Roman"/>
              </a:rPr>
              <a:t>attraktiva, trygga och säkra </a:t>
            </a:r>
            <a:r>
              <a:rPr lang="sv-SE" dirty="0">
                <a:ea typeface="Times New Roman"/>
                <a:cs typeface="Times New Roman"/>
              </a:rPr>
              <a:t>byggda miljöer, tillgängliga offentliga utrymmen och infrastruktur.</a:t>
            </a:r>
          </a:p>
          <a:p>
            <a:pPr marL="342900" lvl="0" indent="-3429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Calibri"/>
              <a:buChar char="-"/>
            </a:pPr>
            <a:r>
              <a:rPr lang="sv-SE" dirty="0">
                <a:ea typeface="Times New Roman"/>
                <a:cs typeface="Times New Roman"/>
              </a:rPr>
              <a:t>Skapa </a:t>
            </a:r>
            <a:r>
              <a:rPr lang="sv-SE" dirty="0" smtClean="0">
                <a:ea typeface="Times New Roman"/>
                <a:cs typeface="Times New Roman"/>
              </a:rPr>
              <a:t>likvärdiga </a:t>
            </a:r>
            <a:r>
              <a:rPr lang="sv-SE" dirty="0">
                <a:ea typeface="Times New Roman"/>
                <a:cs typeface="Times New Roman"/>
              </a:rPr>
              <a:t>möjligheter för fysisk aktivitet oavsett kön, ålder, inkomst, utbildning, etnicitet eller </a:t>
            </a:r>
            <a:r>
              <a:rPr lang="sv-SE" dirty="0" smtClean="0">
                <a:ea typeface="Times New Roman"/>
                <a:cs typeface="Times New Roman"/>
              </a:rPr>
              <a:t>funktionshinder, samt;</a:t>
            </a:r>
            <a:endParaRPr lang="sv-SE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Calibri"/>
              <a:buChar char="-"/>
            </a:pPr>
            <a:r>
              <a:rPr lang="sv-SE" dirty="0">
                <a:ea typeface="Times New Roman"/>
                <a:cs typeface="Times New Roman"/>
              </a:rPr>
              <a:t>Undanröja hinder för att därmed underlätta främjandet av fysisk aktivitet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77927" y="608555"/>
            <a:ext cx="7098969" cy="1265447"/>
          </a:xfrm>
        </p:spPr>
        <p:txBody>
          <a:bodyPr/>
          <a:lstStyle/>
          <a:p>
            <a:r>
              <a:rPr lang="sv-S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Utgår från WHO strategin -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 activity strategy for the WHO European Region 2016–2025”</a:t>
            </a:r>
            <a:r>
              <a:rPr lang="sv-S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sv-SE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1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 smtClean="0"/>
              <a:t>Ett aktivare Östergötland – många kan bidra!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4340" y="2492005"/>
            <a:ext cx="4038600" cy="3600000"/>
          </a:xfrm>
        </p:spPr>
        <p:txBody>
          <a:bodyPr/>
          <a:lstStyle/>
          <a:p>
            <a:pPr eaLnBrk="1" hangingPunct="1"/>
            <a:r>
              <a:rPr lang="sv-SE" altLang="sv-SE" sz="2400" dirty="0" smtClean="0"/>
              <a:t>Region Östergötland </a:t>
            </a:r>
          </a:p>
          <a:p>
            <a:pPr eaLnBrk="1" hangingPunct="1"/>
            <a:r>
              <a:rPr lang="sv-SE" altLang="sv-SE" sz="2400" dirty="0" smtClean="0"/>
              <a:t>13 kommuner</a:t>
            </a:r>
          </a:p>
          <a:p>
            <a:pPr eaLnBrk="1" hangingPunct="1"/>
            <a:r>
              <a:rPr lang="sv-SE" altLang="sv-SE" sz="2400" dirty="0" smtClean="0"/>
              <a:t>Länsstyrelsen</a:t>
            </a:r>
          </a:p>
          <a:p>
            <a:pPr eaLnBrk="1" hangingPunct="1"/>
            <a:r>
              <a:rPr lang="sv-SE" altLang="sv-SE" sz="2400" dirty="0" smtClean="0"/>
              <a:t>Idéburen sektor</a:t>
            </a:r>
          </a:p>
          <a:p>
            <a:pPr eaLnBrk="1" hangingPunct="1"/>
            <a:r>
              <a:rPr lang="sv-SE" altLang="sv-SE" sz="2400" dirty="0" smtClean="0"/>
              <a:t>Myndigheter</a:t>
            </a:r>
          </a:p>
          <a:p>
            <a:pPr eaLnBrk="1" hangingPunct="1"/>
            <a:r>
              <a:rPr lang="sv-SE" altLang="sv-SE" sz="2400" dirty="0" smtClean="0"/>
              <a:t>Näringsliv</a:t>
            </a:r>
          </a:p>
          <a:p>
            <a:pPr eaLnBrk="1" hangingPunct="1"/>
            <a:r>
              <a:rPr lang="sv-SE" altLang="sv-SE" sz="2400" dirty="0" smtClean="0"/>
              <a:t>Akademi</a:t>
            </a:r>
          </a:p>
          <a:p>
            <a:pPr eaLnBrk="1" hangingPunct="1"/>
            <a:r>
              <a:rPr lang="sv-SE" altLang="sv-SE" sz="2400" dirty="0" smtClean="0"/>
              <a:t>Medborgare</a:t>
            </a:r>
          </a:p>
          <a:p>
            <a:pPr eaLnBrk="1" hangingPunct="1"/>
            <a:endParaRPr lang="sv-SE" altLang="sv-SE" sz="2400" dirty="0" smtClean="0"/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2634456" y="6334125"/>
            <a:ext cx="9669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r>
              <a:rPr lang="sv-SE" altLang="sv-SE" sz="1200" dirty="0" smtClean="0">
                <a:solidFill>
                  <a:schemeClr val="accent2"/>
                </a:solidFill>
              </a:rPr>
              <a:t>2015-03-06</a:t>
            </a:r>
            <a:endParaRPr lang="sv-SE" altLang="sv-SE" sz="1200" dirty="0">
              <a:solidFill>
                <a:schemeClr val="accent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11" y="2492005"/>
            <a:ext cx="3084512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8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40221" y="693682"/>
            <a:ext cx="7620000" cy="924480"/>
          </a:xfrm>
        </p:spPr>
        <p:txBody>
          <a:bodyPr/>
          <a:lstStyle/>
          <a:p>
            <a:r>
              <a:rPr lang="sv-SE" dirty="0">
                <a:solidFill>
                  <a:prstClr val="black"/>
                </a:solidFill>
              </a:rPr>
              <a:t>Reviderad - </a:t>
            </a:r>
            <a:r>
              <a:rPr lang="sv-SE" dirty="0" err="1">
                <a:solidFill>
                  <a:prstClr val="black"/>
                </a:solidFill>
              </a:rPr>
              <a:t>Anybody</a:t>
            </a:r>
            <a:r>
              <a:rPr lang="sv-SE" dirty="0">
                <a:solidFill>
                  <a:prstClr val="black"/>
                </a:solidFill>
              </a:rPr>
              <a:t> story</a:t>
            </a:r>
            <a:br>
              <a:rPr lang="sv-SE" dirty="0">
                <a:solidFill>
                  <a:prstClr val="black"/>
                </a:solidFill>
              </a:rPr>
            </a:br>
            <a:r>
              <a:rPr lang="en-US" sz="1300" dirty="0" err="1" smtClean="0">
                <a:solidFill>
                  <a:prstClr val="black"/>
                </a:solidFill>
                <a:latin typeface="Arial"/>
                <a:cs typeface="Arial"/>
              </a:rPr>
              <a:t>Känner</a:t>
            </a: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 err="1" smtClean="0">
                <a:solidFill>
                  <a:prstClr val="black"/>
                </a:solidFill>
                <a:latin typeface="Arial"/>
                <a:cs typeface="Arial"/>
              </a:rPr>
              <a:t>ni</a:t>
            </a: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 till </a:t>
            </a:r>
            <a:r>
              <a:rPr lang="en-US" sz="1300" dirty="0" err="1">
                <a:solidFill>
                  <a:prstClr val="black"/>
                </a:solidFill>
                <a:latin typeface="Arial"/>
                <a:cs typeface="Arial"/>
              </a:rPr>
              <a:t>historien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 om Everybody, Somebody, Anybody, and </a:t>
            </a: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Nobody?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883980"/>
            <a:ext cx="8229600" cy="4525963"/>
          </a:xfrm>
        </p:spPr>
        <p:txBody>
          <a:bodyPr/>
          <a:lstStyle/>
          <a:p>
            <a:pPr marL="90488" indent="0">
              <a:buNone/>
            </a:pPr>
            <a:r>
              <a:rPr lang="sv-S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Alla visste nu att barn rörde sig för lite och att detta var ett hot mot nationens framtid….så..</a:t>
            </a:r>
          </a:p>
          <a:p>
            <a:pPr marL="90488" indent="0">
              <a:buNone/>
            </a:pPr>
            <a:r>
              <a:rPr lang="sv-S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Alla </a:t>
            </a:r>
            <a:r>
              <a:rPr lang="sv-S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 övertygad om att Någon skulle göra något åt det. </a:t>
            </a:r>
          </a:p>
          <a:p>
            <a:pPr marL="90488" indent="0">
              <a:buNone/>
            </a:pPr>
            <a:r>
              <a:rPr lang="sv-S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Många </a:t>
            </a:r>
            <a:r>
              <a:rPr lang="sv-S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kunde också gjort det, men Ingen gjorde det. </a:t>
            </a:r>
          </a:p>
          <a:p>
            <a:pPr marL="90488" indent="0">
              <a:buNone/>
            </a:pPr>
            <a:r>
              <a:rPr lang="sv-S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Någon </a:t>
            </a:r>
            <a:r>
              <a:rPr lang="sv-S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blev arg eftersom det egentligen var Allas ansvar. </a:t>
            </a:r>
          </a:p>
          <a:p>
            <a:pPr marL="90488" indent="0">
              <a:buNone/>
            </a:pPr>
            <a:r>
              <a:rPr lang="sv-S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Alla </a:t>
            </a:r>
            <a:r>
              <a:rPr lang="sv-S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trodde ju att Någon skulle göra det, men Ingen förstod att Alla inte skulle göra det. </a:t>
            </a:r>
          </a:p>
          <a:p>
            <a:pPr marL="90488" indent="0">
              <a:buNone/>
            </a:pPr>
            <a:r>
              <a:rPr lang="sv-S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 </a:t>
            </a:r>
            <a:r>
              <a:rPr lang="sv-S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slutade med att Alla skyllde på Många när Ingen gjorde vad Någon kunde ha gjort…</a:t>
            </a:r>
          </a:p>
          <a:p>
            <a:pPr marL="90488" indent="0">
              <a:buNone/>
            </a:pPr>
            <a:endParaRPr lang="sv-S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0488" indent="0">
              <a:buNone/>
            </a:pPr>
            <a:r>
              <a:rPr lang="sv-S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Strategin för ett aktivare Östergötland </a:t>
            </a:r>
            <a:r>
              <a:rPr lang="sv-S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vill </a:t>
            </a:r>
            <a:r>
              <a:rPr lang="sv-S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motverka detta förhållningssätt - för vi </a:t>
            </a:r>
            <a:r>
              <a:rPr lang="sv-S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tänker och agerar tillsammans</a:t>
            </a:r>
            <a:r>
              <a:rPr lang="sv-S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Eller hur?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57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>
          <a:xfrm>
            <a:off x="457200" y="1789861"/>
            <a:ext cx="8024849" cy="4390798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sv-SE" sz="2600" b="1" dirty="0"/>
              <a:t>Tema miljö – </a:t>
            </a:r>
            <a:r>
              <a:rPr lang="sv-SE" sz="2600" dirty="0"/>
              <a:t>samhällsplanering, boende och fysisk miljö </a:t>
            </a:r>
          </a:p>
          <a:p>
            <a:r>
              <a:rPr lang="sv-SE" sz="2600" b="1" dirty="0" smtClean="0"/>
              <a:t>Tema fritid - </a:t>
            </a:r>
            <a:r>
              <a:rPr lang="sv-SE" sz="2600" dirty="0" smtClean="0"/>
              <a:t>idéburna organisationer: idrottsrörelsen, folkbildning, funktionshindersrörelsen </a:t>
            </a:r>
            <a:r>
              <a:rPr lang="sv-SE" sz="2600" dirty="0" err="1" smtClean="0"/>
              <a:t>mfl</a:t>
            </a:r>
            <a:r>
              <a:rPr lang="sv-SE" sz="2600" dirty="0" smtClean="0"/>
              <a:t>. </a:t>
            </a:r>
          </a:p>
          <a:p>
            <a:r>
              <a:rPr lang="sv-SE" sz="2600" b="1" dirty="0" smtClean="0"/>
              <a:t>Tema utbildning </a:t>
            </a:r>
            <a:r>
              <a:rPr lang="sv-SE" sz="2600" b="1" dirty="0"/>
              <a:t>– </a:t>
            </a:r>
            <a:r>
              <a:rPr lang="sv-SE" sz="2600" dirty="0"/>
              <a:t>f</a:t>
            </a:r>
            <a:r>
              <a:rPr lang="sv-SE" sz="2600" dirty="0" smtClean="0"/>
              <a:t>örskola, grundskola, gymnasiet, vuxenutbildning</a:t>
            </a:r>
            <a:endParaRPr lang="sv-SE" sz="2600" dirty="0"/>
          </a:p>
          <a:p>
            <a:r>
              <a:rPr lang="sv-SE" sz="2600" b="1" dirty="0" smtClean="0"/>
              <a:t>Tema försörjning – </a:t>
            </a:r>
            <a:r>
              <a:rPr lang="sv-SE" sz="2600" dirty="0" smtClean="0"/>
              <a:t>arbete, sysselsättning, sjukskrivning, arbetslöshet etc.</a:t>
            </a:r>
            <a:endParaRPr lang="sv-SE" sz="2600" dirty="0"/>
          </a:p>
          <a:p>
            <a:r>
              <a:rPr lang="sv-SE" sz="2600" b="1" dirty="0" smtClean="0"/>
              <a:t>Tema hälso- </a:t>
            </a:r>
            <a:r>
              <a:rPr lang="sv-SE" sz="2600" b="1" dirty="0"/>
              <a:t>och sjukvård </a:t>
            </a:r>
            <a:r>
              <a:rPr lang="sv-SE" sz="2600" b="1" dirty="0" smtClean="0"/>
              <a:t>samt omsorg</a:t>
            </a:r>
            <a:endParaRPr lang="sv-SE" sz="2600" b="1" dirty="0"/>
          </a:p>
          <a:p>
            <a:pPr marL="90488" indent="0">
              <a:buNone/>
            </a:pPr>
            <a:endParaRPr lang="sv-SE" dirty="0" smtClean="0"/>
          </a:p>
          <a:p>
            <a:pPr marL="90488" indent="0">
              <a:buNone/>
            </a:pPr>
            <a:r>
              <a:rPr lang="sv-SE" dirty="0" smtClean="0"/>
              <a:t>Inom dessa teman återfinns även perspektiven;</a:t>
            </a:r>
          </a:p>
          <a:p>
            <a:pPr>
              <a:buFontTx/>
              <a:buChar char="-"/>
            </a:pPr>
            <a:r>
              <a:rPr lang="sv-SE" dirty="0" smtClean="0"/>
              <a:t>livscykelperspektiv: barn, unga, vuxna, äldre</a:t>
            </a:r>
            <a:r>
              <a:rPr lang="sv-SE" dirty="0"/>
              <a:t> </a:t>
            </a:r>
            <a:r>
              <a:rPr lang="sv-SE" dirty="0" smtClean="0"/>
              <a:t>och äldre-äldre</a:t>
            </a:r>
          </a:p>
          <a:p>
            <a:pPr>
              <a:buFontTx/>
              <a:buChar char="-"/>
            </a:pPr>
            <a:r>
              <a:rPr lang="sv-SE" dirty="0" smtClean="0"/>
              <a:t>jämlikhet i hälsa. Med hänsyn till diskrimineringslagstiftningens diskrimineringsgrunder: </a:t>
            </a:r>
            <a:r>
              <a:rPr lang="sv-SE" dirty="0"/>
              <a:t>kön, könsöverskridande identitet eller uttryck, etnicitet, funktionsnedsättning, sexuell läggning, ålder, r</a:t>
            </a:r>
            <a:r>
              <a:rPr lang="sv-SE" dirty="0" smtClean="0"/>
              <a:t>eligion </a:t>
            </a:r>
            <a:r>
              <a:rPr lang="sv-SE" dirty="0"/>
              <a:t>eller annan </a:t>
            </a:r>
            <a:r>
              <a:rPr lang="sv-SE" dirty="0" smtClean="0"/>
              <a:t>trosuppfattning</a:t>
            </a:r>
          </a:p>
          <a:p>
            <a:pPr>
              <a:buFontTx/>
              <a:buChar char="-"/>
            </a:pPr>
            <a:r>
              <a:rPr lang="sv-SE" dirty="0" smtClean="0"/>
              <a:t>innovation</a:t>
            </a:r>
          </a:p>
          <a:p>
            <a:pPr>
              <a:buFontTx/>
              <a:buChar char="-"/>
            </a:pP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 smtClean="0"/>
              <a:t>Teman, 26 juli 16 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1751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888024"/>
            <a:ext cx="8024849" cy="4353288"/>
          </a:xfrm>
        </p:spPr>
        <p:txBody>
          <a:bodyPr>
            <a:normAutofit fontScale="92500" lnSpcReduction="20000"/>
          </a:bodyPr>
          <a:lstStyle/>
          <a:p>
            <a:pPr marL="90488" indent="0">
              <a:spcBef>
                <a:spcPts val="600"/>
              </a:spcBef>
              <a:buNone/>
            </a:pPr>
            <a:r>
              <a:rPr lang="sv-SE" sz="2400" b="1" dirty="0" smtClean="0"/>
              <a:t>Tema utbildning - </a:t>
            </a:r>
            <a:r>
              <a:rPr lang="sv-SE" sz="2400" dirty="0" smtClean="0">
                <a:latin typeface="Calibri"/>
                <a:ea typeface="Calibri"/>
                <a:cs typeface="Times New Roman"/>
              </a:rPr>
              <a:t>”En 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skola </a:t>
            </a:r>
            <a:r>
              <a:rPr lang="sv-SE" sz="2400" dirty="0" smtClean="0">
                <a:latin typeface="Calibri"/>
                <a:ea typeface="Calibri"/>
                <a:cs typeface="Times New Roman"/>
              </a:rPr>
              <a:t>som aktivt och långsiktigt främjar lusten att vara fysiskt aktiv och där rörelse är en del av lärandet. Där alla aktivt uppmuntras till 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dagliga inslag av fysisk aktivitet och </a:t>
            </a:r>
            <a:r>
              <a:rPr lang="sv-SE" sz="2400" dirty="0" smtClean="0">
                <a:latin typeface="Calibri"/>
                <a:ea typeface="Calibri"/>
                <a:cs typeface="Times New Roman"/>
              </a:rPr>
              <a:t>där långvarigt 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stillasittande undviks. </a:t>
            </a:r>
            <a:r>
              <a:rPr lang="sv-SE" sz="2400" dirty="0" smtClean="0">
                <a:latin typeface="Calibri"/>
                <a:ea typeface="Calibri"/>
                <a:cs typeface="Times New Roman"/>
              </a:rPr>
              <a:t>Detta kan ske genom aktiv transport 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till och från skolan, </a:t>
            </a:r>
            <a:r>
              <a:rPr lang="sv-SE" sz="2400" dirty="0" smtClean="0">
                <a:latin typeface="Calibri"/>
                <a:ea typeface="Calibri"/>
                <a:cs typeface="Times New Roman"/>
              </a:rPr>
              <a:t>som en integrerad del i all undervisning,  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på </a:t>
            </a:r>
            <a:r>
              <a:rPr lang="sv-SE" sz="2400" dirty="0" smtClean="0">
                <a:latin typeface="Calibri"/>
                <a:ea typeface="Calibri"/>
                <a:cs typeface="Times New Roman"/>
              </a:rPr>
              <a:t>rasten och i anslutning till skoldagen 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i en fysiskt attraktiv och stimulerande </a:t>
            </a:r>
            <a:r>
              <a:rPr lang="sv-SE" sz="2400" dirty="0" smtClean="0">
                <a:latin typeface="Calibri"/>
                <a:ea typeface="Calibri"/>
                <a:cs typeface="Times New Roman"/>
              </a:rPr>
              <a:t>skolmiljö”.</a:t>
            </a:r>
          </a:p>
          <a:p>
            <a:pPr marL="90488" indent="0">
              <a:spcBef>
                <a:spcPts val="600"/>
              </a:spcBef>
              <a:buNone/>
            </a:pPr>
            <a:endParaRPr lang="sv-SE" sz="2400" dirty="0" smtClean="0">
              <a:latin typeface="Calibri"/>
              <a:ea typeface="Calibri"/>
              <a:cs typeface="Times New Roman"/>
            </a:endParaRPr>
          </a:p>
          <a:p>
            <a:pPr marL="90488" indent="0">
              <a:spcBef>
                <a:spcPts val="600"/>
              </a:spcBef>
              <a:buNone/>
            </a:pPr>
            <a:r>
              <a:rPr lang="sv-SE" sz="2400" b="1" dirty="0"/>
              <a:t>Tema hälso- och sjukvård – 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En personcentrerad hälsofrämjande hälso- och sjukvård </a:t>
            </a:r>
            <a:r>
              <a:rPr lang="sv-SE" sz="2400" dirty="0" smtClean="0">
                <a:latin typeface="Calibri"/>
                <a:ea typeface="Calibri"/>
                <a:cs typeface="Times New Roman"/>
              </a:rPr>
              <a:t>och omsorg som 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aktivt och långsiktigt främjar fysisk aktivitet och minskat stillasittande. Det sker i möten där individen är delaktig, utifrån sina egna </a:t>
            </a:r>
            <a:r>
              <a:rPr lang="sv-SE" sz="2400" dirty="0" smtClean="0">
                <a:latin typeface="Calibri"/>
                <a:ea typeface="Calibri"/>
                <a:cs typeface="Times New Roman"/>
              </a:rPr>
              <a:t>förutsättningar, med </a:t>
            </a:r>
            <a:r>
              <a:rPr lang="sv-SE" sz="2400" dirty="0">
                <a:latin typeface="Calibri"/>
                <a:ea typeface="Calibri"/>
                <a:cs typeface="Times New Roman"/>
              </a:rPr>
              <a:t>hänsyn till behov i såväl hälsofrämjande som för </a:t>
            </a:r>
            <a:r>
              <a:rPr lang="sv-SE" sz="2400" dirty="0" smtClean="0">
                <a:latin typeface="Calibri"/>
                <a:ea typeface="Calibri"/>
                <a:cs typeface="Times New Roman"/>
              </a:rPr>
              <a:t>prevention, behandling och rehabilitering .  </a:t>
            </a:r>
            <a:endParaRPr lang="sv-SE" sz="2400" dirty="0">
              <a:latin typeface="Calibri"/>
              <a:ea typeface="Calibri"/>
              <a:cs typeface="Times New Roman"/>
            </a:endParaRPr>
          </a:p>
          <a:p>
            <a:pPr marL="90488" indent="0">
              <a:spcBef>
                <a:spcPts val="600"/>
              </a:spcBef>
              <a:buNone/>
            </a:pPr>
            <a:endParaRPr lang="sv-SE" sz="2400" dirty="0" smtClean="0">
              <a:latin typeface="Calibri"/>
              <a:ea typeface="Calibri"/>
              <a:cs typeface="Times New Roman"/>
            </a:endParaRPr>
          </a:p>
          <a:p>
            <a:pPr marL="90488" indent="0">
              <a:spcBef>
                <a:spcPts val="600"/>
              </a:spcBef>
              <a:buNone/>
            </a:pPr>
            <a:endParaRPr lang="sv-SE" sz="2400" dirty="0" smtClean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/>
              <a:t>Målbilder för resp. Tema, 29 augusti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807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457200" y="1789860"/>
            <a:ext cx="8024849" cy="457904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800" b="1" dirty="0" smtClean="0"/>
              <a:t>Tema miljö –  </a:t>
            </a:r>
            <a:r>
              <a:rPr lang="sv-SE" sz="1800" dirty="0" smtClean="0"/>
              <a:t>Ett samhälle som erbjuder lättillgängliga, attraktiva, trygga och säkra livsmiljöer, tillgängliga offentliga utrymmen mötesplatser och grönområden, infrastruktur och innovativa lösningar för att främja fysisk aktivitet och rörelse för alla.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800" b="1" dirty="0" smtClean="0"/>
              <a:t>Tema Fritid–  </a:t>
            </a:r>
            <a:r>
              <a:rPr lang="sv-SE" sz="1800" dirty="0" smtClean="0"/>
              <a:t>Ett samhälle med nytänkande och flexibla idéburna organisationer, som tillsammans med offentliga och privata aktörer, </a:t>
            </a:r>
            <a:r>
              <a:rPr lang="sv-SE" sz="1800" dirty="0"/>
              <a:t>aktivt främjar fysisk aktivitet och rörelse för alla hela livet. Med fokus på rörelseglädje, demokrati, delaktighet och </a:t>
            </a:r>
            <a:r>
              <a:rPr lang="sv-SE" sz="1800" dirty="0" smtClean="0"/>
              <a:t>samverkan i </a:t>
            </a:r>
            <a:r>
              <a:rPr lang="sv-SE" sz="1800" dirty="0"/>
              <a:t>ett inkluderande samhälle där alla </a:t>
            </a:r>
            <a:r>
              <a:rPr lang="sv-SE" sz="1800" dirty="0" smtClean="0"/>
              <a:t>medborgare ges </a:t>
            </a:r>
            <a:r>
              <a:rPr lang="sv-SE" sz="1800" dirty="0"/>
              <a:t>möjlighet att </a:t>
            </a:r>
            <a:r>
              <a:rPr lang="sv-SE" sz="1800" dirty="0" smtClean="0"/>
              <a:t>delta utifrån sina förutsättningar.</a:t>
            </a:r>
          </a:p>
          <a:p>
            <a:r>
              <a:rPr lang="sv-SE" sz="1800" b="1" dirty="0" smtClean="0"/>
              <a:t>Tema försörjning– </a:t>
            </a:r>
            <a:r>
              <a:rPr lang="sv-SE" sz="1800" dirty="0" smtClean="0"/>
              <a:t>Ett samhälle där arbetsgivare och andra aktörer från såväl offentlig, privat och idéburna organisationer enskilt och tillsammans med andra verkar för främjandet av fysisk aktivitet och </a:t>
            </a:r>
            <a:r>
              <a:rPr lang="sv-SE" sz="1800" dirty="0"/>
              <a:t>minskat långvarigt </a:t>
            </a:r>
            <a:r>
              <a:rPr lang="sv-SE" sz="1800" dirty="0" smtClean="0"/>
              <a:t>stillasittande, </a:t>
            </a:r>
            <a:r>
              <a:rPr lang="sv-SE" sz="1800" dirty="0"/>
              <a:t>för </a:t>
            </a:r>
            <a:r>
              <a:rPr lang="sv-SE" sz="1800" dirty="0" smtClean="0"/>
              <a:t>såväl de som är i arbete som för de som är sjukskrivna, i arbetslöshet eller i olika former av sysselsättning.</a:t>
            </a:r>
            <a:endParaRPr lang="sv-SE" sz="180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29 augusti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183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Strategi för ett aktivare Östergötland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Uppdraget startade 1/1 2016</a:t>
            </a:r>
            <a:endParaRPr lang="sv-SE" dirty="0"/>
          </a:p>
          <a:p>
            <a:r>
              <a:rPr lang="sv-SE" dirty="0"/>
              <a:t>Beslutat i Hälso- och sjukvårdsnämnden september </a:t>
            </a:r>
            <a:r>
              <a:rPr lang="sv-SE" dirty="0" smtClean="0"/>
              <a:t>2015</a:t>
            </a:r>
          </a:p>
          <a:p>
            <a:endParaRPr lang="sv-SE" dirty="0"/>
          </a:p>
          <a:p>
            <a:r>
              <a:rPr lang="sv-SE" dirty="0" smtClean="0"/>
              <a:t>Uppdragsledare: Matti Leijon, CHV </a:t>
            </a:r>
            <a:endParaRPr lang="sv-SE" dirty="0"/>
          </a:p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447675" y="5362575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Version 30 juni 2016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48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sv-SE" sz="2400" dirty="0" smtClean="0"/>
              <a:t>Ett aktivare Östergötland = strategin 2016-2020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400" dirty="0" smtClean="0"/>
              <a:t>Sätt Östergötland i rörelse 2017 = projektet/kampanjen</a:t>
            </a:r>
          </a:p>
          <a:p>
            <a:pPr lvl="1"/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Strategin ett aktivare Östergötland &amp; Sätt Östergötland i rörelse 2017</a:t>
            </a:r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87" y="3428206"/>
            <a:ext cx="2951162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>
          <a:xfrm>
            <a:off x="457200" y="1938923"/>
            <a:ext cx="3835517" cy="639762"/>
          </a:xfrm>
        </p:spPr>
        <p:txBody>
          <a:bodyPr/>
          <a:lstStyle/>
          <a:p>
            <a:r>
              <a:rPr lang="sv-SE" dirty="0" smtClean="0"/>
              <a:t>Beställare</a:t>
            </a:r>
            <a:endParaRPr lang="sv-SE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sz="half" idx="2"/>
          </p:nvPr>
        </p:nvSpPr>
        <p:spPr>
          <a:xfrm>
            <a:off x="457200" y="2578689"/>
            <a:ext cx="3835517" cy="3167992"/>
          </a:xfrm>
        </p:spPr>
        <p:txBody>
          <a:bodyPr>
            <a:normAutofit/>
          </a:bodyPr>
          <a:lstStyle/>
          <a:p>
            <a:r>
              <a:rPr lang="sv-SE" dirty="0" smtClean="0"/>
              <a:t>Lena Lundgren, </a:t>
            </a:r>
            <a:br>
              <a:rPr lang="sv-SE" dirty="0" smtClean="0"/>
            </a:br>
            <a:r>
              <a:rPr lang="sv-SE" dirty="0" smtClean="0"/>
              <a:t>H&amp;S direktör</a:t>
            </a:r>
          </a:p>
          <a:p>
            <a:endParaRPr lang="sv-SE" dirty="0"/>
          </a:p>
          <a:p>
            <a:pPr marL="0" lvl="0" indent="0">
              <a:buNone/>
            </a:pPr>
            <a:r>
              <a:rPr lang="sv-SE" b="1" dirty="0" smtClean="0">
                <a:solidFill>
                  <a:prstClr val="black"/>
                </a:solidFill>
              </a:rPr>
              <a:t>Styrgrupp</a:t>
            </a:r>
            <a:endParaRPr lang="sv-SE" b="1" dirty="0">
              <a:solidFill>
                <a:prstClr val="black"/>
              </a:solidFill>
            </a:endParaRPr>
          </a:p>
          <a:p>
            <a:r>
              <a:rPr lang="sv-SE" dirty="0" smtClean="0"/>
              <a:t>Anna-Carin Forsmark, ledningsstaben</a:t>
            </a:r>
          </a:p>
          <a:p>
            <a:r>
              <a:rPr lang="sv-SE" dirty="0" smtClean="0"/>
              <a:t>Maria Elgstrand, CHV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938927"/>
            <a:ext cx="3837024" cy="639762"/>
          </a:xfrm>
        </p:spPr>
        <p:txBody>
          <a:bodyPr/>
          <a:lstStyle/>
          <a:p>
            <a:r>
              <a:rPr lang="sv-SE" dirty="0" smtClean="0"/>
              <a:t>Referensgruppen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578693"/>
            <a:ext cx="3837024" cy="3167992"/>
          </a:xfrm>
        </p:spPr>
        <p:txBody>
          <a:bodyPr>
            <a:normAutofit fontScale="85000" lnSpcReduction="20000"/>
          </a:bodyPr>
          <a:lstStyle/>
          <a:p>
            <a:r>
              <a:rPr lang="sv-SE" sz="2400" dirty="0" smtClean="0">
                <a:latin typeface="Calibri"/>
                <a:ea typeface="Times New Roman"/>
                <a:cs typeface="Times New Roman"/>
              </a:rPr>
              <a:t>Katarina Åsberg, CHV</a:t>
            </a:r>
          </a:p>
          <a:p>
            <a:r>
              <a:rPr lang="sv-SE" sz="2400" dirty="0" smtClean="0">
                <a:latin typeface="Calibri"/>
                <a:ea typeface="Times New Roman"/>
                <a:cs typeface="Times New Roman"/>
              </a:rPr>
              <a:t>Annika Larsson, Folkhälsostrateg RU</a:t>
            </a:r>
          </a:p>
          <a:p>
            <a:r>
              <a:rPr lang="sv-SE" sz="2400" dirty="0" smtClean="0">
                <a:latin typeface="Calibri"/>
                <a:ea typeface="Times New Roman"/>
                <a:cs typeface="Times New Roman"/>
              </a:rPr>
              <a:t>Desirée </a:t>
            </a:r>
            <a:r>
              <a:rPr lang="sv-SE" sz="2400" dirty="0">
                <a:latin typeface="Calibri"/>
                <a:ea typeface="Times New Roman"/>
                <a:cs typeface="Times New Roman"/>
              </a:rPr>
              <a:t>Hallberg H&amp;S strateg </a:t>
            </a:r>
            <a:r>
              <a:rPr lang="sv-SE" sz="2400" dirty="0" smtClean="0">
                <a:latin typeface="Calibri"/>
                <a:ea typeface="Times New Roman"/>
                <a:cs typeface="Times New Roman"/>
              </a:rPr>
              <a:t>Ledningsstaben</a:t>
            </a:r>
          </a:p>
          <a:p>
            <a:r>
              <a:rPr lang="sv-SE" sz="2400" dirty="0" smtClean="0">
                <a:latin typeface="Calibri"/>
                <a:ea typeface="Times New Roman"/>
                <a:cs typeface="Times New Roman"/>
              </a:rPr>
              <a:t>Anna-Karin </a:t>
            </a:r>
            <a:r>
              <a:rPr lang="sv-SE" sz="2400" dirty="0">
                <a:latin typeface="Calibri"/>
                <a:ea typeface="Times New Roman"/>
                <a:cs typeface="Times New Roman"/>
              </a:rPr>
              <a:t>Schöld och Linda Karlsson </a:t>
            </a:r>
            <a:r>
              <a:rPr lang="sv-SE" sz="2400" dirty="0" smtClean="0">
                <a:latin typeface="Calibri"/>
                <a:ea typeface="Times New Roman"/>
                <a:cs typeface="Times New Roman"/>
              </a:rPr>
              <a:t>Hälsoprocessledare, </a:t>
            </a:r>
            <a:r>
              <a:rPr lang="sv-SE" sz="2400" dirty="0">
                <a:latin typeface="Calibri"/>
                <a:ea typeface="Times New Roman"/>
                <a:cs typeface="Times New Roman"/>
              </a:rPr>
              <a:t>i </a:t>
            </a:r>
            <a:r>
              <a:rPr lang="sv-SE" sz="2400" dirty="0" smtClean="0">
                <a:latin typeface="Calibri"/>
                <a:ea typeface="Times New Roman"/>
                <a:cs typeface="Times New Roman"/>
              </a:rPr>
              <a:t>Närsjukvården</a:t>
            </a:r>
          </a:p>
          <a:p>
            <a:r>
              <a:rPr lang="sv-SE" sz="2400" dirty="0" smtClean="0">
                <a:latin typeface="Calibri"/>
                <a:ea typeface="Times New Roman"/>
                <a:cs typeface="Times New Roman"/>
              </a:rPr>
              <a:t>Margareta Wandel, Strateg RU</a:t>
            </a:r>
          </a:p>
          <a:p>
            <a:pPr marL="90488" indent="0">
              <a:buNone/>
            </a:pPr>
            <a:endParaRPr lang="sv-SE" sz="2400" dirty="0" smtClean="0">
              <a:latin typeface="Calibri"/>
              <a:ea typeface="Times New Roman"/>
              <a:cs typeface="Times New Roman"/>
            </a:endParaRPr>
          </a:p>
          <a:p>
            <a:pPr marL="90488" indent="0">
              <a:buNone/>
            </a:pPr>
            <a:r>
              <a:rPr lang="sv-SE" sz="2400" dirty="0" smtClean="0">
                <a:latin typeface="Calibri"/>
                <a:ea typeface="Times New Roman"/>
                <a:cs typeface="Times New Roman"/>
              </a:rPr>
              <a:t>Sofie Drake, Kommunikatör KE</a:t>
            </a:r>
            <a:endParaRPr lang="sv-SE" sz="2400" dirty="0">
              <a:latin typeface="Calibri"/>
              <a:ea typeface="Times New Roman"/>
              <a:cs typeface="Times New Roman"/>
            </a:endParaRPr>
          </a:p>
          <a:p>
            <a:pPr marL="90488" indent="0">
              <a:buNone/>
            </a:pP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Beställare, styr-  &amp; arbetsgrupp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19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382879" y="896554"/>
            <a:ext cx="7099170" cy="1265447"/>
          </a:xfrm>
        </p:spPr>
        <p:txBody>
          <a:bodyPr/>
          <a:lstStyle/>
          <a:p>
            <a:r>
              <a:rPr lang="sv-SE" dirty="0" smtClean="0"/>
              <a:t>På LISA och vårdgivarwebb.</a:t>
            </a:r>
            <a:br>
              <a:rPr lang="sv-SE" dirty="0" smtClean="0"/>
            </a:br>
            <a:r>
              <a:rPr lang="sv-SE" sz="1800" dirty="0" smtClean="0"/>
              <a:t>Daterade versioner…</a:t>
            </a:r>
            <a:br>
              <a:rPr lang="sv-SE" sz="1800" dirty="0" smtClean="0"/>
            </a:br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/>
              <a:t>http://vardgivarwebb.regionostergotland.se/Startsida/Verksamheter/Halso--och-vardutvecklingscentrum/Verksamhetsutveckling-Vard-och-Halsa/Halsoframjande/Ett-aktivare-Ostergotland</a:t>
            </a:r>
            <a:r>
              <a:rPr lang="sv-SE" sz="1800" dirty="0" smtClean="0"/>
              <a:t>/</a:t>
            </a:r>
            <a:br>
              <a:rPr lang="sv-SE" sz="1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2" t="6878" r="23917" b="36508"/>
          <a:stretch/>
        </p:blipFill>
        <p:spPr bwMode="auto">
          <a:xfrm>
            <a:off x="75030" y="3429152"/>
            <a:ext cx="4900618" cy="325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0" t="4833" r="20417" b="35334"/>
          <a:stretch/>
        </p:blipFill>
        <p:spPr bwMode="auto">
          <a:xfrm>
            <a:off x="3557482" y="2854994"/>
            <a:ext cx="5022991" cy="311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66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>
          <a:xfrm>
            <a:off x="457200" y="2143839"/>
            <a:ext cx="8024849" cy="3600000"/>
          </a:xfrm>
        </p:spPr>
        <p:txBody>
          <a:bodyPr>
            <a:normAutofit lnSpcReduction="10000"/>
          </a:bodyPr>
          <a:lstStyle/>
          <a:p>
            <a:r>
              <a:rPr lang="sv-SE" dirty="0"/>
              <a:t>Syftet </a:t>
            </a:r>
            <a:r>
              <a:rPr lang="sv-SE" dirty="0" smtClean="0"/>
              <a:t>är </a:t>
            </a:r>
            <a:r>
              <a:rPr lang="sv-SE" dirty="0"/>
              <a:t>att under 2016 i samverkan med andra samhällsaktörer utarbeta en strategi för ett mer fysisk aktivt Östergötland. </a:t>
            </a:r>
            <a:r>
              <a:rPr lang="sv-SE" dirty="0" smtClean="0"/>
              <a:t>Uppdragsgivare </a:t>
            </a:r>
            <a:r>
              <a:rPr lang="sv-SE" dirty="0"/>
              <a:t>är Hälso- och sjukvårdsdirektören utifrån beslut i hälso- och sjukvårdsnämnden </a:t>
            </a:r>
            <a:r>
              <a:rPr lang="sv-SE" dirty="0" smtClean="0"/>
              <a:t>hösten 2015.</a:t>
            </a:r>
          </a:p>
          <a:p>
            <a:endParaRPr lang="sv-SE" dirty="0" smtClean="0"/>
          </a:p>
          <a:p>
            <a:r>
              <a:rPr lang="sv-SE" dirty="0"/>
              <a:t>Det övergripande effektmålet för strategin, Ett aktivare Östergötland, är att fler individer blir fysiskt aktiva, att ojämlikheten i aktivitetsnivå mellan grupper minskar samt att fler aktörer i samhället aktivt medverkar och samarbetar kring främjandet av fysik aktivitet. 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Syfte &amp; mål med strategin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93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Anpassad 1">
      <a:dk1>
        <a:sysClr val="windowText" lastClr="000000"/>
      </a:dk1>
      <a:lt1>
        <a:sysClr val="window" lastClr="FFFFFF"/>
      </a:lt1>
      <a:dk2>
        <a:srgbClr val="0066B3"/>
      </a:dk2>
      <a:lt2>
        <a:srgbClr val="FFFFFF"/>
      </a:lt2>
      <a:accent1>
        <a:srgbClr val="FED765"/>
      </a:accent1>
      <a:accent2>
        <a:srgbClr val="A9D7FF"/>
      </a:accent2>
      <a:accent3>
        <a:srgbClr val="F8AE9F"/>
      </a:accent3>
      <a:accent4>
        <a:srgbClr val="CBE476"/>
      </a:accent4>
      <a:accent5>
        <a:srgbClr val="E8D9B2"/>
      </a:accent5>
      <a:accent6>
        <a:srgbClr val="AEDFD1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13135</TotalTime>
  <Words>924</Words>
  <Application>Microsoft Office PowerPoint</Application>
  <PresentationFormat>Bildspel på skärmen (4:3)</PresentationFormat>
  <Paragraphs>82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blank</vt:lpstr>
      <vt:lpstr>Målbild….29/8</vt:lpstr>
      <vt:lpstr>Teman, 26 juli 16 </vt:lpstr>
      <vt:lpstr>Målbilder för resp. Tema, 29 augusti</vt:lpstr>
      <vt:lpstr>29 augusti</vt:lpstr>
      <vt:lpstr>PowerPoint-presentation</vt:lpstr>
      <vt:lpstr>Strategin ett aktivare Östergötland &amp; Sätt Östergötland i rörelse 2017</vt:lpstr>
      <vt:lpstr>Beställare, styr-  &amp; arbetsgrupp</vt:lpstr>
      <vt:lpstr>På LISA och vårdgivarwebb. Daterade versioner…  http://vardgivarwebb.regionostergotland.se/Startsida/Verksamheter/Halso--och-vardutvecklingscentrum/Verksamhetsutveckling-Vard-och-Halsa/Halsoframjande/Ett-aktivare-Ostergotland/  </vt:lpstr>
      <vt:lpstr>Syfte &amp; mål med strategin</vt:lpstr>
      <vt:lpstr>Utgår från WHO strategin - ”Physical activity strategy for the WHO European Region 2016–2025” </vt:lpstr>
      <vt:lpstr>Ett aktivare Östergötland – många kan bidra!</vt:lpstr>
      <vt:lpstr>Reviderad - Anybody story Känner ni till historien om Everybody, Somebody, Anybody, and Nobody?</vt:lpstr>
    </vt:vector>
  </TitlesOfParts>
  <Company>Landstinget i Östergötland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Joakim Anrell</dc:creator>
  <cp:lastModifiedBy>Matti Leijon</cp:lastModifiedBy>
  <cp:revision>237</cp:revision>
  <cp:lastPrinted>2016-05-25T08:46:45Z</cp:lastPrinted>
  <dcterms:created xsi:type="dcterms:W3CDTF">2015-01-29T15:09:23Z</dcterms:created>
  <dcterms:modified xsi:type="dcterms:W3CDTF">2016-08-30T07:16:17Z</dcterms:modified>
</cp:coreProperties>
</file>